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7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2FA5-6A5A-4C0C-A0F8-121C520144E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3D7-E3D4-49D5-A58D-6311D944B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95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2FA5-6A5A-4C0C-A0F8-121C520144E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3D7-E3D4-49D5-A58D-6311D944B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87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2FA5-6A5A-4C0C-A0F8-121C520144E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3D7-E3D4-49D5-A58D-6311D944B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32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2FA5-6A5A-4C0C-A0F8-121C520144E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3D7-E3D4-49D5-A58D-6311D944B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48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2FA5-6A5A-4C0C-A0F8-121C520144E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3D7-E3D4-49D5-A58D-6311D944B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30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2FA5-6A5A-4C0C-A0F8-121C520144E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3D7-E3D4-49D5-A58D-6311D944B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79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2FA5-6A5A-4C0C-A0F8-121C520144E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3D7-E3D4-49D5-A58D-6311D944B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80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2FA5-6A5A-4C0C-A0F8-121C520144E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3D7-E3D4-49D5-A58D-6311D944B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8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2FA5-6A5A-4C0C-A0F8-121C520144E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3D7-E3D4-49D5-A58D-6311D944B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72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2FA5-6A5A-4C0C-A0F8-121C520144E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3D7-E3D4-49D5-A58D-6311D944B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06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2FA5-6A5A-4C0C-A0F8-121C520144E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3D7-E3D4-49D5-A58D-6311D944B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693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D2FA5-6A5A-4C0C-A0F8-121C520144E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B63D7-E3D4-49D5-A58D-6311D944B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391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uremed.ru/medarticle/articles/30411.htm" TargetMode="External"/><Relationship Id="rId2" Type="http://schemas.openxmlformats.org/officeDocument/2006/relationships/hyperlink" Target="http://curemed.ru/medarticle/articles/13722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unim.su/wp-content/uploads/2016/09/300px-Nepryamoj_immunogistohimicheskij_metod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750" y="162698"/>
            <a:ext cx="8027405" cy="57968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337996" y="289711"/>
            <a:ext cx="9515191" cy="561314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ru-RU" b="1" dirty="0" smtClean="0"/>
              <a:t>Лекция </a:t>
            </a:r>
            <a:r>
              <a:rPr lang="ru-RU" b="1" dirty="0"/>
              <a:t>1.</a:t>
            </a:r>
            <a:endParaRPr lang="ru-RU" dirty="0"/>
          </a:p>
          <a:p>
            <a:r>
              <a:rPr lang="ru-RU" b="1" dirty="0"/>
              <a:t>Тема: «Предмет гистопатологии - основы </a:t>
            </a:r>
            <a:r>
              <a:rPr lang="ru-RU" b="1" dirty="0" err="1"/>
              <a:t>патоморфологии</a:t>
            </a:r>
            <a:r>
              <a:rPr lang="ru-RU" b="1" dirty="0"/>
              <a:t> и патофизиологии, связь с фундаментальными биологическими науками» </a:t>
            </a:r>
            <a:endParaRPr lang="en-US" b="1" dirty="0" smtClean="0"/>
          </a:p>
          <a:p>
            <a:endParaRPr lang="en-US" b="1" dirty="0"/>
          </a:p>
          <a:p>
            <a:r>
              <a:rPr lang="ru-RU" b="1" dirty="0" smtClean="0"/>
              <a:t>Лектор – д.б.н., проф. </a:t>
            </a:r>
            <a:r>
              <a:rPr lang="ru-RU" b="1" dirty="0" err="1" smtClean="0"/>
              <a:t>Т.М.Шалахметова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684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3170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ИГХ в диагностической практике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796835"/>
            <a:ext cx="7886700" cy="538012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fontAlgn="base"/>
            <a:r>
              <a:rPr lang="ru-RU" sz="2000" dirty="0"/>
              <a:t>С момента внедрения метода в диагностическую практику, его применение значительно расширилось, </a:t>
            </a:r>
            <a:r>
              <a:rPr lang="ru-RU" sz="2000" dirty="0" err="1"/>
              <a:t>иммуногистохимическое</a:t>
            </a:r>
            <a:r>
              <a:rPr lang="ru-RU" sz="2000" dirty="0"/>
              <a:t> исследование перестало быть предметом только научных исследований. </a:t>
            </a:r>
          </a:p>
          <a:p>
            <a:pPr algn="just" fontAlgn="base"/>
            <a:r>
              <a:rPr lang="ru-RU" sz="2000" b="1" dirty="0"/>
              <a:t>ИГХ стало существенным компонентом процесса постановки диагноза и классификации опухоли.  </a:t>
            </a:r>
            <a:r>
              <a:rPr lang="ru-RU" sz="2000" dirty="0"/>
              <a:t>Кроме того, с помощью ИГХ стало возможным прогнозировать дальнейшее биологическое поведение заболевания, определять возможности </a:t>
            </a:r>
            <a:r>
              <a:rPr lang="ru-RU" sz="2000" b="1" dirty="0" err="1">
                <a:solidFill>
                  <a:srgbClr val="FF0000"/>
                </a:solidFill>
              </a:rPr>
              <a:t>таргетной</a:t>
            </a:r>
            <a:r>
              <a:rPr lang="ru-RU" sz="2000" b="1" dirty="0">
                <a:solidFill>
                  <a:srgbClr val="FF0000"/>
                </a:solidFill>
              </a:rPr>
              <a:t> терапии</a:t>
            </a:r>
            <a:r>
              <a:rPr lang="ru-RU" sz="2000" dirty="0">
                <a:solidFill>
                  <a:srgbClr val="FF0000"/>
                </a:solidFill>
              </a:rPr>
              <a:t>, </a:t>
            </a:r>
            <a:r>
              <a:rPr lang="ru-RU" sz="2000" b="1" dirty="0">
                <a:solidFill>
                  <a:srgbClr val="FF0000"/>
                </a:solidFill>
              </a:rPr>
              <a:t>резистентность и чувствительность опухолевых клеток к химиотерапии.</a:t>
            </a:r>
          </a:p>
          <a:p>
            <a:pPr algn="just"/>
            <a:r>
              <a:rPr lang="ru-RU" sz="2000" b="1" dirty="0" err="1"/>
              <a:t>Иммуногистохимическое</a:t>
            </a:r>
            <a:r>
              <a:rPr lang="ru-RU" sz="2000" b="1" dirty="0"/>
              <a:t> исследование является очень важной частью верификации диагноза</a:t>
            </a:r>
            <a:r>
              <a:rPr lang="ru-RU" sz="2000" dirty="0"/>
              <a:t>. Особенно актуальным </a:t>
            </a:r>
            <a:r>
              <a:rPr lang="ru-RU" sz="2000" dirty="0" err="1"/>
              <a:t>имуногистохимическое</a:t>
            </a:r>
            <a:r>
              <a:rPr lang="ru-RU" sz="2000" dirty="0"/>
              <a:t> исследование является </a:t>
            </a:r>
            <a:r>
              <a:rPr lang="ru-RU" sz="2000" b="1" dirty="0"/>
              <a:t>для диагностики </a:t>
            </a:r>
            <a:r>
              <a:rPr lang="ru-RU" sz="2000" b="1" dirty="0" err="1"/>
              <a:t>лимфом</a:t>
            </a:r>
            <a:r>
              <a:rPr lang="ru-RU" sz="2000" dirty="0"/>
              <a:t> (</a:t>
            </a:r>
            <a:r>
              <a:rPr lang="ru-RU" sz="2000" u="sng" dirty="0"/>
              <a:t>в подавляющем большинстве случаев диагноз без ИГХ поставить невозможно</a:t>
            </a:r>
            <a:r>
              <a:rPr lang="ru-RU" sz="2000" dirty="0"/>
              <a:t>), рака молочной железы, простаты, опухолей мягких тканей, </a:t>
            </a:r>
            <a:r>
              <a:rPr lang="ru-RU" sz="2000" u="sng" dirty="0"/>
              <a:t>для определения гистологической принадлежности недифференцированных опухолей и метастазов из невыясненного первичного очага.</a:t>
            </a:r>
          </a:p>
        </p:txBody>
      </p:sp>
    </p:spTree>
    <p:extLst>
      <p:ext uri="{BB962C8B-B14F-4D97-AF65-F5344CB8AC3E}">
        <p14:creationId xmlns:p14="http://schemas.microsoft.com/office/powerpoint/2010/main" val="213830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" y="195944"/>
            <a:ext cx="8018961" cy="752420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just"/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ЧУВСТВИТЕЛЬНОСТИ К ГОРМОНОТЕРАПИИ</a:t>
            </a:r>
            <a:b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Иммуногистохимический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исследования также служит для определения чувствительности опухоли к определенным гормонам.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исследования очень важны, так как дают представление не только о типе опухоли, но о возможности применения гормонотерапии для ее лечения,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чувствительности опухоли к эстрогену и прогестерону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имеет решающее значение при выборе подходящей терапии. К гормонозависимым опухолям, как правило, относятся опухоли молочных желез, эндометрия и иногда матки и яичников.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 и PR – протеиновые рецепторы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 поверхности опухолевых клеток. Если опухоль имеет мало рецепторов к эстрогену (ER-) и прогестерону (PR-), то гормональная терапия обычно имеет низкую эффективность. </a:t>
            </a:r>
            <a:r>
              <a:rPr lang="ru-RU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Опухоли, имеющие большое количество рецепторов (ER+, PR+) , как правило, хорошо поддаются гормональной терапии и имеют хороший прогноз.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799500"/>
            <a:ext cx="7886700" cy="4351338"/>
          </a:xfrm>
        </p:spPr>
        <p:txBody>
          <a:bodyPr/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276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Первичный рак печени</a:t>
            </a:r>
          </a:p>
        </p:txBody>
      </p:sp>
      <p:pic>
        <p:nvPicPr>
          <p:cNvPr id="1026" name="Picture 2" descr="Иммуногистохимия (ИГХ) при раке молочной железы: расшифровка и исследование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38512" y="3072606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26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Метастазирование почечно-клеточного рака в печень. Маркер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Ki-67+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Иммуногистохимический анализ первичного рака печени Immunohistochemical  analysi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480" y="1725057"/>
            <a:ext cx="6111174" cy="451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784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Гистопатология  - основа патологической анатомии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Гистопатология</a:t>
            </a:r>
            <a:r>
              <a:rPr lang="ru-RU" dirty="0"/>
              <a:t> (</a:t>
            </a:r>
            <a:r>
              <a:rPr lang="ru-RU" dirty="0" err="1"/>
              <a:t>histopathologia</a:t>
            </a:r>
            <a:r>
              <a:rPr lang="ru-RU" dirty="0"/>
              <a:t>; </a:t>
            </a:r>
            <a:r>
              <a:rPr lang="ru-RU" i="1" dirty="0" err="1">
                <a:hlinkClick r:id="rId2"/>
              </a:rPr>
              <a:t>гисто</a:t>
            </a:r>
            <a:r>
              <a:rPr lang="ru-RU" i="1" dirty="0">
                <a:hlinkClick r:id="rId2"/>
              </a:rPr>
              <a:t>-</a:t>
            </a:r>
            <a:r>
              <a:rPr lang="ru-RU" dirty="0"/>
              <a:t> + </a:t>
            </a:r>
            <a:r>
              <a:rPr lang="ru-RU" i="1" dirty="0">
                <a:hlinkClick r:id="rId3"/>
              </a:rPr>
              <a:t>патология</a:t>
            </a:r>
            <a:r>
              <a:rPr lang="ru-RU" dirty="0"/>
              <a:t>) — учение о морфологических изменениях тканей на клеточном уровне при патологических процессах и болезнях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Гистопатология делится </a:t>
            </a:r>
            <a:r>
              <a:rPr lang="ru-RU" dirty="0"/>
              <a:t>на  </a:t>
            </a:r>
            <a:r>
              <a:rPr lang="ru-RU" b="1" dirty="0"/>
              <a:t>общую </a:t>
            </a:r>
            <a:r>
              <a:rPr lang="ru-RU" dirty="0"/>
              <a:t>и </a:t>
            </a:r>
            <a:r>
              <a:rPr lang="ru-RU" b="1" dirty="0"/>
              <a:t>частную патологическую анатомию</a:t>
            </a:r>
            <a:r>
              <a:rPr lang="ru-RU" b="1" dirty="0" smtClean="0"/>
              <a:t>.</a:t>
            </a:r>
          </a:p>
          <a:p>
            <a:r>
              <a:rPr lang="ru-RU" b="1" i="1" dirty="0"/>
              <a:t>Общая патологическая анатомия</a:t>
            </a:r>
            <a:r>
              <a:rPr lang="ru-RU" b="1" dirty="0"/>
              <a:t> </a:t>
            </a:r>
            <a:r>
              <a:rPr lang="ru-RU" dirty="0"/>
              <a:t>– это учение о наиболее общих закономерностях патологических процессов, которые лежат в основе любого синдрома и любой болезни независимо от вызывающей их причины, индивидуальных особенностей организма, условий окружающей среды. </a:t>
            </a:r>
            <a:endParaRPr lang="ru-RU" dirty="0" smtClean="0"/>
          </a:p>
          <a:p>
            <a:r>
              <a:rPr lang="ru-RU" dirty="0" smtClean="0"/>
              <a:t>К </a:t>
            </a:r>
            <a:r>
              <a:rPr lang="ru-RU" dirty="0" err="1"/>
              <a:t>общепатологическим</a:t>
            </a:r>
            <a:r>
              <a:rPr lang="ru-RU" dirty="0"/>
              <a:t> процессам относятся </a:t>
            </a:r>
            <a:r>
              <a:rPr lang="ru-RU" u="sng" dirty="0"/>
              <a:t>повреждение, воспаление, расстройства кровообращения, регенерация, опухоли, иммунопатологические процессы. </a:t>
            </a:r>
            <a:endParaRPr lang="ru-RU" u="sng" dirty="0" smtClean="0"/>
          </a:p>
          <a:p>
            <a:r>
              <a:rPr lang="ru-RU" dirty="0" smtClean="0"/>
              <a:t>Повреждение </a:t>
            </a:r>
            <a:r>
              <a:rPr lang="ru-RU" dirty="0"/>
              <a:t>представлено патологией клетки, тканевыми дистрофиями и некрозом.</a:t>
            </a:r>
          </a:p>
          <a:p>
            <a:r>
              <a:rPr lang="ru-RU" b="1" i="1" dirty="0"/>
              <a:t>Частная патологическая анатомия</a:t>
            </a:r>
            <a:r>
              <a:rPr lang="ru-RU" b="1" dirty="0"/>
              <a:t> </a:t>
            </a:r>
            <a:r>
              <a:rPr lang="ru-RU" dirty="0"/>
              <a:t>изучает материальный субстрат (морфологию) отдельных болезней человека.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929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1" dirty="0"/>
              <a:t>Уровни изучения патологической </a:t>
            </a:r>
            <a:r>
              <a:rPr lang="ru-RU" b="1" dirty="0" smtClean="0"/>
              <a:t>анатомии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Структурные изменения изучают на </a:t>
            </a:r>
            <a:r>
              <a:rPr lang="ru-RU" b="1" dirty="0"/>
              <a:t>организменном, органном, тканевом, клеточном и </a:t>
            </a:r>
            <a:r>
              <a:rPr lang="ru-RU" b="1" dirty="0" err="1"/>
              <a:t>ультраструкторном</a:t>
            </a:r>
            <a:r>
              <a:rPr lang="ru-RU" b="1" dirty="0"/>
              <a:t> </a:t>
            </a:r>
            <a:r>
              <a:rPr lang="ru-RU" dirty="0"/>
              <a:t>уровнях. </a:t>
            </a:r>
            <a:endParaRPr lang="ru-RU" dirty="0" smtClean="0"/>
          </a:p>
          <a:p>
            <a:r>
              <a:rPr lang="ru-RU" u="sng" dirty="0" smtClean="0"/>
              <a:t>Организменный и органный уровни </a:t>
            </a:r>
            <a:r>
              <a:rPr lang="ru-RU" dirty="0"/>
              <a:t>исследуют невооруженным взглядом (</a:t>
            </a:r>
            <a:r>
              <a:rPr lang="ru-RU" b="1" dirty="0" err="1"/>
              <a:t>макроскопически</a:t>
            </a:r>
            <a:r>
              <a:rPr lang="ru-RU" dirty="0" smtClean="0"/>
              <a:t>).</a:t>
            </a:r>
          </a:p>
          <a:p>
            <a:r>
              <a:rPr lang="ru-RU" dirty="0" smtClean="0"/>
              <a:t>Тканевой и клеточный </a:t>
            </a:r>
            <a:r>
              <a:rPr lang="ru-RU" dirty="0" err="1" smtClean="0"/>
              <a:t>уровени</a:t>
            </a:r>
            <a:r>
              <a:rPr lang="ru-RU" dirty="0" smtClean="0"/>
              <a:t> – при помощи светового микроскопа.</a:t>
            </a:r>
          </a:p>
          <a:p>
            <a:r>
              <a:rPr lang="ru-RU" dirty="0" smtClean="0"/>
              <a:t>Ультраструктурный уровень </a:t>
            </a:r>
            <a:r>
              <a:rPr lang="ru-RU" dirty="0"/>
              <a:t>– при помощи электронного микроскопа.</a:t>
            </a:r>
          </a:p>
        </p:txBody>
      </p:sp>
    </p:spTree>
    <p:extLst>
      <p:ext uri="{BB962C8B-B14F-4D97-AF65-F5344CB8AC3E}">
        <p14:creationId xmlns:p14="http://schemas.microsoft.com/office/powerpoint/2010/main" val="186371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96981"/>
            <a:ext cx="8950037" cy="6927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/>
              <a:t>Методы патологической анатомии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080656"/>
            <a:ext cx="8950036" cy="50292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ru-RU" b="1" i="1" dirty="0" smtClean="0"/>
              <a:t>Аутопсия</a:t>
            </a:r>
            <a:r>
              <a:rPr lang="ru-RU" dirty="0" smtClean="0"/>
              <a:t> - основной метод </a:t>
            </a:r>
            <a:r>
              <a:rPr lang="ru-RU" dirty="0"/>
              <a:t>патологической </a:t>
            </a:r>
            <a:r>
              <a:rPr lang="ru-RU" dirty="0" smtClean="0"/>
              <a:t>анатомии, </a:t>
            </a:r>
            <a:r>
              <a:rPr lang="ru-RU" dirty="0"/>
              <a:t>вскрытие умершего </a:t>
            </a:r>
            <a:r>
              <a:rPr lang="ru-RU" dirty="0" smtClean="0"/>
              <a:t>человека.  </a:t>
            </a:r>
            <a:r>
              <a:rPr lang="ru-RU" dirty="0"/>
              <a:t>Цель аутопсии – установить диагноз болезни, выявить осложнения, приведшие больного к смерти, особенности патогенеза, </a:t>
            </a:r>
            <a:r>
              <a:rPr lang="ru-RU" dirty="0" err="1"/>
              <a:t>патоморфоза</a:t>
            </a:r>
            <a:r>
              <a:rPr lang="ru-RU" dirty="0"/>
              <a:t> и этиологии заболевания. На основе </a:t>
            </a:r>
            <a:r>
              <a:rPr lang="ru-RU" dirty="0" err="1"/>
              <a:t>аутопсийного</a:t>
            </a:r>
            <a:r>
              <a:rPr lang="ru-RU" dirty="0"/>
              <a:t> материала описывают и изучают новые нозологические формы </a:t>
            </a:r>
            <a:r>
              <a:rPr lang="ru-RU" dirty="0" smtClean="0"/>
              <a:t>болезней.</a:t>
            </a:r>
          </a:p>
          <a:p>
            <a:r>
              <a:rPr lang="ru-RU" b="1" i="1" dirty="0" smtClean="0"/>
              <a:t>Биопсия</a:t>
            </a:r>
            <a:r>
              <a:rPr lang="ru-RU" b="1" dirty="0" smtClean="0"/>
              <a:t> </a:t>
            </a:r>
            <a:r>
              <a:rPr lang="ru-RU" dirty="0"/>
              <a:t>– от греческих слов </a:t>
            </a:r>
            <a:r>
              <a:rPr lang="en-US" dirty="0"/>
              <a:t>bios</a:t>
            </a:r>
            <a:r>
              <a:rPr lang="ru-RU" dirty="0"/>
              <a:t> –жизнь и </a:t>
            </a:r>
            <a:r>
              <a:rPr lang="en-US" dirty="0" err="1"/>
              <a:t>opsis</a:t>
            </a:r>
            <a:r>
              <a:rPr lang="ru-RU" dirty="0"/>
              <a:t> –зрительное восприятие. Под биопсией понимают гистологическое изучение кусочков тканей, взятых у живого человека в диагностических целях</a:t>
            </a:r>
            <a:r>
              <a:rPr lang="ru-RU" dirty="0" smtClean="0"/>
              <a:t>.</a:t>
            </a:r>
          </a:p>
          <a:p>
            <a:r>
              <a:rPr lang="ru-RU" b="1" i="1" dirty="0" smtClean="0"/>
              <a:t>Гистологические и цитологические методы</a:t>
            </a:r>
            <a:r>
              <a:rPr lang="ru-RU" dirty="0" smtClean="0"/>
              <a:t>.</a:t>
            </a:r>
          </a:p>
          <a:p>
            <a:r>
              <a:rPr lang="ru-RU" b="1" i="1" dirty="0" err="1"/>
              <a:t>Иммуногистохимические</a:t>
            </a:r>
            <a:r>
              <a:rPr lang="ru-RU" b="1" i="1" dirty="0"/>
              <a:t> методы (ИГХ)</a:t>
            </a:r>
            <a:r>
              <a:rPr lang="ru-RU" b="1" dirty="0"/>
              <a:t>. </a:t>
            </a:r>
            <a:r>
              <a:rPr lang="ru-RU" dirty="0"/>
              <a:t>В их основе лежит специфическое взаимодействие тканевых и клеточных антигенов человека со специально полученными антителами, несущими на себе разнообразные </a:t>
            </a:r>
            <a:r>
              <a:rPr lang="ru-RU" dirty="0" smtClean="0"/>
              <a:t>метки.</a:t>
            </a:r>
          </a:p>
          <a:p>
            <a:r>
              <a:rPr lang="ru-RU" b="1" i="1" dirty="0"/>
              <a:t>Гибридизация на месте</a:t>
            </a:r>
            <a:r>
              <a:rPr lang="ru-RU" b="1" dirty="0"/>
              <a:t> </a:t>
            </a:r>
            <a:r>
              <a:rPr lang="ru-RU" b="1" i="1" dirty="0"/>
              <a:t>(ГИС)</a:t>
            </a:r>
            <a:r>
              <a:rPr lang="ru-RU" b="1" dirty="0"/>
              <a:t> </a:t>
            </a:r>
            <a:r>
              <a:rPr lang="ru-RU" dirty="0"/>
              <a:t>– это метод прямого выявления нуклеиновых кислот непосредственно в клетках или гистологических препаратах. </a:t>
            </a:r>
            <a:endParaRPr lang="ru-RU" dirty="0" smtClean="0"/>
          </a:p>
          <a:p>
            <a:r>
              <a:rPr lang="ru-RU" b="1" i="1" dirty="0"/>
              <a:t>Электронная </a:t>
            </a:r>
            <a:r>
              <a:rPr lang="ru-RU" b="1" i="1" dirty="0" smtClean="0"/>
              <a:t>микроскопия</a:t>
            </a:r>
            <a:endParaRPr lang="ru-RU" b="1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403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85800" y="365126"/>
            <a:ext cx="10161760" cy="612649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Метод аутопсии</a:t>
            </a:r>
          </a:p>
        </p:txBody>
      </p:sp>
      <p:pic>
        <p:nvPicPr>
          <p:cNvPr id="1028" name="Picture 4" descr="Главная хирургия — стоковое фото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955" y="1147438"/>
            <a:ext cx="2646722" cy="1764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52" y="1179137"/>
            <a:ext cx="3422245" cy="173278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99438" y="1179138"/>
            <a:ext cx="2613374" cy="173278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9050" y="3367413"/>
            <a:ext cx="3348530" cy="187517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961" y="3352370"/>
            <a:ext cx="3005751" cy="1990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35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85800" y="365126"/>
            <a:ext cx="10460525" cy="55832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Биопсия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5657" y="2218099"/>
            <a:ext cx="3176167" cy="1905700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015" y="1249379"/>
            <a:ext cx="3086360" cy="287442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5656" y="4255129"/>
            <a:ext cx="3171116" cy="195974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4485" y="1614015"/>
            <a:ext cx="2963703" cy="205263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247177" y="4300536"/>
            <a:ext cx="2965878" cy="197365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288" y="4058558"/>
            <a:ext cx="3102899" cy="234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44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992836" cy="510085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ИсторияИГХ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875211"/>
            <a:ext cx="7992836" cy="530175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algn="just" fontAlgn="base"/>
            <a:r>
              <a:rPr lang="ru-RU" b="1" dirty="0" err="1"/>
              <a:t>Иммуногистохимия</a:t>
            </a:r>
            <a:r>
              <a:rPr lang="ru-RU" b="1" dirty="0"/>
              <a:t> (ИГХ) </a:t>
            </a:r>
            <a:r>
              <a:rPr lang="ru-RU" dirty="0"/>
              <a:t>– это метод </a:t>
            </a:r>
            <a:r>
              <a:rPr lang="ru-RU" dirty="0" smtClean="0"/>
              <a:t>выявления (локализации) </a:t>
            </a:r>
            <a:r>
              <a:rPr lang="ru-RU" dirty="0"/>
              <a:t>специфических антигенов в тканях, основанный на распознавании антигена соответствующим антителом и выявления результатов этого связывания на светооптическом уровне.</a:t>
            </a:r>
          </a:p>
          <a:p>
            <a:pPr fontAlgn="base"/>
            <a:r>
              <a:rPr lang="ru-RU" dirty="0"/>
              <a:t>История ИГХ началась в 1940-х годах, когда </a:t>
            </a:r>
            <a:r>
              <a:rPr lang="ru-RU" dirty="0" err="1"/>
              <a:t>Coons</a:t>
            </a:r>
            <a:r>
              <a:rPr lang="ru-RU" dirty="0"/>
              <a:t> с соавторами разработали </a:t>
            </a:r>
            <a:r>
              <a:rPr lang="ru-RU" b="1" dirty="0"/>
              <a:t>технику </a:t>
            </a:r>
            <a:r>
              <a:rPr lang="ru-RU" b="1" dirty="0" err="1"/>
              <a:t>иммунофлуоресценции</a:t>
            </a:r>
            <a:r>
              <a:rPr lang="ru-RU" b="1" dirty="0"/>
              <a:t> </a:t>
            </a:r>
            <a:r>
              <a:rPr lang="ru-RU" dirty="0"/>
              <a:t>для выявления антигенов </a:t>
            </a:r>
            <a:r>
              <a:rPr lang="ru-RU" dirty="0" smtClean="0"/>
              <a:t>на </a:t>
            </a:r>
            <a:r>
              <a:rPr lang="ru-RU" dirty="0"/>
              <a:t>замороженных срезах. </a:t>
            </a:r>
            <a:endParaRPr lang="ru-RU" dirty="0" smtClean="0"/>
          </a:p>
          <a:p>
            <a:pPr fontAlgn="base"/>
            <a:r>
              <a:rPr lang="ru-RU" dirty="0" smtClean="0"/>
              <a:t>Позже </a:t>
            </a:r>
            <a:r>
              <a:rPr lang="ru-RU" dirty="0"/>
              <a:t>были разработаны и внедрены антитела, </a:t>
            </a:r>
            <a:r>
              <a:rPr lang="ru-RU" b="1" dirty="0"/>
              <a:t>меченые не флуоресцентными красителями, а ферментами. </a:t>
            </a:r>
            <a:endParaRPr lang="ru-RU" b="1" dirty="0" smtClean="0"/>
          </a:p>
          <a:p>
            <a:pPr fontAlgn="base"/>
            <a:r>
              <a:rPr lang="ru-RU" dirty="0" smtClean="0"/>
              <a:t>Нанесение </a:t>
            </a:r>
            <a:r>
              <a:rPr lang="ru-RU" b="1" dirty="0"/>
              <a:t>ферментной метки (</a:t>
            </a:r>
            <a:r>
              <a:rPr lang="ru-RU" b="1" dirty="0" err="1"/>
              <a:t>пероксидаза</a:t>
            </a:r>
            <a:r>
              <a:rPr lang="ru-RU" b="1" dirty="0"/>
              <a:t> хрена</a:t>
            </a:r>
            <a:r>
              <a:rPr lang="ru-RU" dirty="0"/>
              <a:t>) на антитело, открытое </a:t>
            </a:r>
            <a:r>
              <a:rPr lang="ru-RU" dirty="0" err="1"/>
              <a:t>Avrameas</a:t>
            </a:r>
            <a:r>
              <a:rPr lang="ru-RU" dirty="0"/>
              <a:t> и </a:t>
            </a:r>
            <a:r>
              <a:rPr lang="ru-RU" dirty="0" err="1"/>
              <a:t>Nakane</a:t>
            </a:r>
            <a:r>
              <a:rPr lang="ru-RU" dirty="0"/>
              <a:t> с последующим воздействием визуализирующей системы, позволило увидеть окрашенный продукт реакции отмеченного антитела в световой микроскоп. </a:t>
            </a:r>
            <a:endParaRPr lang="ru-RU" dirty="0" smtClean="0"/>
          </a:p>
          <a:p>
            <a:pPr fontAlgn="base"/>
            <a:r>
              <a:rPr lang="ru-RU" dirty="0" smtClean="0"/>
              <a:t>Таким </a:t>
            </a:r>
            <a:r>
              <a:rPr lang="ru-RU" dirty="0"/>
              <a:t>образом стало возможным идентифицировать клетки различных типов по их уникальным признакам (</a:t>
            </a:r>
            <a:r>
              <a:rPr lang="ru-RU" b="1" dirty="0"/>
              <a:t>маркерам</a:t>
            </a:r>
            <a:r>
              <a:rPr lang="ru-RU" dirty="0"/>
              <a:t>). Кроме того, </a:t>
            </a:r>
            <a:r>
              <a:rPr lang="ru-RU" b="1" dirty="0"/>
              <a:t>метод позволил выявлять гормоны и рецепторы к ним, а также изучать синтетические и секреторные процессы.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549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 fontAlgn="base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получил широкое распространение в диагностической патологии только в 1990-х.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Taylor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Burns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первыми успешно продемонстрировали метод на фиксированной в формалине заключенной в парафин ткани (т.е. на гистологических препаратах, приготовленных стандартным способом).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Существуют различные способы проведения реакции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Так, наиболее часто используют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прямой метод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котором маркированные антитела  связываются непосредственно с выявляемым веществом.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https://upload.wikimedia.org/wikipedia/commons/9/90/%D0%9F%D1%80%D1%8F%D0%BC%D0%BE%D0%B9_%D0%B8%D0%BC%D0%BC%D1%83%D0%BD%D0%BE%D0%B3%D0%B8%D1%81%D1%82%D0%BE%D1%85%D0%B8%D0%BC%D0%B8%D1%87%D0%B5%D1%81%D0%BA%D0%B8%D0%B9_%D0%BC%D0%B5%D1%82%D0%BE%D0%B4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35200" y="2883694"/>
            <a:ext cx="4673600" cy="2235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372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8124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just"/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чувствительным является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непрямой метод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основанный на том, что немаркированные первичные антитела связываются с искомым антигеном, а затем обнаруживаются при помощи вторичных меченых антител.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 descr="Что такое иммуногистохимия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0" y="2909094"/>
            <a:ext cx="3810000" cy="218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523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</TotalTime>
  <Words>829</Words>
  <Application>Microsoft Office PowerPoint</Application>
  <PresentationFormat>Экран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Гистопатология  - основа патологической анатомии</vt:lpstr>
      <vt:lpstr>Уровни изучения патологической анатомии </vt:lpstr>
      <vt:lpstr> Методы патологической анатомии </vt:lpstr>
      <vt:lpstr>Метод аутопсии</vt:lpstr>
      <vt:lpstr>Биопсия</vt:lpstr>
      <vt:lpstr>ИсторияИГХ</vt:lpstr>
      <vt:lpstr>     Метод получил широкое распространение в диагностической патологии только в 1990-х. Taylor и Burns первыми успешно продемонстрировали метод на фиксированной в формалине заключенной в парафин ткани (т.е. на гистологических препаратах, приготовленных стандартным способом).      Существуют различные способы проведения реакции. Так, наиболее часто используют прямой метод, при котором маркированные антитела  связываются непосредственно с выявляемым веществом.  </vt:lpstr>
      <vt:lpstr>  Более чувствительным является непрямой метод, основанный на том, что немаркированные первичные антитела связываются с искомым антигеном, а затем обнаруживаются при помощи вторичных меченых антител. </vt:lpstr>
      <vt:lpstr>ИГХ в диагностической практике</vt:lpstr>
      <vt:lpstr>ОПРЕДЕЛЕНИЕ ЧУВСТВИТЕЛЬНОСТИ К ГОРМОНОТЕРАПИИ Иммуногистохимический метод исследования также служит для определения чувствительности опухоли к определенным гормонам. Эти исследования очень важны, так как дают представление не только о типе опухоли, но о возможности применения гормонотерапии для ее лечения, чувствительности опухоли к эстрогену и прогестерону, что имеет решающее значение при выборе подходящей терапии. К гормонозависимым опухолям, как правило, относятся опухоли молочных желез, эндометрия и иногда матки и яичников. ER и PR – протеиновые рецепторы на поверхности опухолевых клеток. Если опухоль имеет мало рецепторов к эстрогену (ER-) и прогестерону (PR-), то гормональная терапия обычно имеет низкую эффективность. Опухоли, имеющие большое количество рецепторов (ER+, PR+) , как правило, хорошо поддаются гормональной терапии и имеют хороший прогноз. </vt:lpstr>
      <vt:lpstr>Первичный рак печени</vt:lpstr>
      <vt:lpstr>Метастазирование почечно-клеточного рака в печень. Маркер Ki-67+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Шалахметова Тамара</dc:creator>
  <cp:lastModifiedBy>User</cp:lastModifiedBy>
  <cp:revision>16</cp:revision>
  <dcterms:created xsi:type="dcterms:W3CDTF">2020-01-16T08:17:26Z</dcterms:created>
  <dcterms:modified xsi:type="dcterms:W3CDTF">2021-01-26T05:03:49Z</dcterms:modified>
</cp:coreProperties>
</file>